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9400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AI-Powered Financial Analysis &amp; Stock Prediction System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864037" y="423588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revolutionary approach to financial data analysis using artificial intelligence. This system automates interpretation of financial statements, assesses firm performance, and predicts stock trends using machine learning and natural language processing.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532209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329714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316" y="5303639"/>
            <a:ext cx="309110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Pavan Kumar Pabba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162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4510" y="3679746"/>
            <a:ext cx="8402360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Conclusions &amp; Future Directions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44510" y="4832628"/>
            <a:ext cx="4072414" cy="796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50"/>
              </a:lnSpc>
              <a:buNone/>
            </a:pPr>
            <a:r>
              <a:rPr lang="en-US" sz="6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6250" dirty="0"/>
          </a:p>
        </p:txBody>
      </p:sp>
      <p:sp>
        <p:nvSpPr>
          <p:cNvPr id="5" name="Text 2"/>
          <p:cNvSpPr/>
          <p:nvPr/>
        </p:nvSpPr>
        <p:spPr>
          <a:xfrm>
            <a:off x="1540193" y="5930503"/>
            <a:ext cx="26810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DSR Success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44510" y="6410444"/>
            <a:ext cx="4072414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Project demonstrates value of Design Science Research methodology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278874" y="4832628"/>
            <a:ext cx="4072533" cy="796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50"/>
              </a:lnSpc>
              <a:buNone/>
            </a:pPr>
            <a:r>
              <a:rPr lang="en-US" sz="6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6250" dirty="0"/>
          </a:p>
        </p:txBody>
      </p:sp>
      <p:sp>
        <p:nvSpPr>
          <p:cNvPr id="8" name="Text 5"/>
          <p:cNvSpPr/>
          <p:nvPr/>
        </p:nvSpPr>
        <p:spPr>
          <a:xfrm>
            <a:off x="5974556" y="5930503"/>
            <a:ext cx="26810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Integration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78874" y="6410444"/>
            <a:ext cx="4072533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 successfully combines machine intelligence with human-centered design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713357" y="4832628"/>
            <a:ext cx="4072414" cy="796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50"/>
              </a:lnSpc>
              <a:buNone/>
            </a:pPr>
            <a:r>
              <a:rPr lang="en-US" sz="6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6250" dirty="0"/>
          </a:p>
        </p:txBody>
      </p:sp>
      <p:sp>
        <p:nvSpPr>
          <p:cNvPr id="11" name="Text 8"/>
          <p:cNvSpPr/>
          <p:nvPr/>
        </p:nvSpPr>
        <p:spPr>
          <a:xfrm>
            <a:off x="10409039" y="5930503"/>
            <a:ext cx="26810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Growth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3357" y="6410444"/>
            <a:ext cx="4072414" cy="1158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Potential for real-time data streaming, portfolio-level prediction, and global expansion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38024"/>
            <a:ext cx="691836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 &amp; Motivation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717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46" y="2743676"/>
            <a:ext cx="329089" cy="411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6280" y="26717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Economic Volatility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666280" y="31627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Financial industry faces accelerating information flow and unpredictable market dynamics.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4695468" y="26717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577" y="2743676"/>
            <a:ext cx="329089" cy="411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97711" y="26717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Manual Analysis Inadequate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5497711" y="35056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Traditional methods are time-consuming, lack scalability, and cannot incorporate real-time data.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864037" y="56103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46" y="5682258"/>
            <a:ext cx="329089" cy="411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66280" y="5610344"/>
            <a:ext cx="362295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Need for Predictive Insight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666280" y="610135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Investors require systems that provide real-time recommendations and adaptive insights.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56222"/>
            <a:ext cx="679501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Background &amp; Resources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459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in Finance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04883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has emerged as a transformative force in financial modeling, portfolio management, and market prediction.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6110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Machine learning for stock forecasting has evolved from basic models to complex architectures like RNNs and LSTMs.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459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Resources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623929" y="404883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Academic research on Design Science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5302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Machine learning frameworks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01157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Financial data sources (Yahoo Finance, SEC EDGAR)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49294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Open-source tools (Python, TensorFlow, NLTK)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839152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Need for AI in Stock Prediction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Overload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3339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processes massive structured and unstructured financial data at scale.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94" y="3356015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26448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Predictive Power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3386" y="3135868"/>
            <a:ext cx="382297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models capture non-linear market dynamics beyond traditional statistical methods.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55" y="3356015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50878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Sentiment Analysis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3386" y="5578912"/>
            <a:ext cx="382297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quantifies emotional tone from news and social media as market indicators.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055" y="5591175"/>
            <a:ext cx="369332" cy="4617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3814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Support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776436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enables immediate processing of streaming data for timely decisions.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894" y="5591175"/>
            <a:ext cx="369332" cy="4617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1066121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Diagnosis Cycle - Problem Space Model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66" y="2880241"/>
            <a:ext cx="347186" cy="4339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00794" y="24250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Goodness Criteria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400794" y="2916079"/>
            <a:ext cx="72191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Predictive accuracy, transparency, timeliness, user experience, scalability</a:t>
            </a:r>
            <a:endParaRPr lang="en-US" sz="1900" dirty="0"/>
          </a:p>
        </p:txBody>
      </p:sp>
      <p:sp>
        <p:nvSpPr>
          <p:cNvPr id="7" name="Shape 3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966" y="4487466"/>
            <a:ext cx="347186" cy="43398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65213" y="4063960"/>
            <a:ext cx="279808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Stakeholder Analysis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6465213" y="4554974"/>
            <a:ext cx="7054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Retail investors, institutional analysts, portfolio managers, FinTech developers</a:t>
            </a:r>
            <a:endParaRPr lang="en-US" sz="1900" dirty="0"/>
          </a:p>
        </p:txBody>
      </p:sp>
      <p:sp>
        <p:nvSpPr>
          <p:cNvPr id="12" name="Shape 6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847" y="6323886"/>
            <a:ext cx="347186" cy="43398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9632" y="5900380"/>
            <a:ext cx="295917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 Identification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complexity, interpretation gaps, market volatility, analysis delays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109" y="930235"/>
            <a:ext cx="7708583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Design Cycles - Machine AI Design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109" y="2377202"/>
            <a:ext cx="1025366" cy="12305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7013" y="2582227"/>
            <a:ext cx="2738676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Sources &amp; Features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537013" y="2990017"/>
            <a:ext cx="637567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Financial reports, historical stock data, news sentiment, computed ratios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09" y="3607713"/>
            <a:ext cx="1025366" cy="12305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7013" y="3812738"/>
            <a:ext cx="284237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Machine Learning Models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37013" y="4220528"/>
            <a:ext cx="637567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XGBoost for classification, LSTM for forecasting, BERT/VADER for sentiment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109" y="4838224"/>
            <a:ext cx="1025366" cy="12305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7013" y="5043249"/>
            <a:ext cx="328529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Financial Health Classification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537013" y="5451038"/>
            <a:ext cx="637567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Models assess company stability using ROE, EPS, debt ratios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109" y="6068735"/>
            <a:ext cx="1025366" cy="12305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7013" y="6273760"/>
            <a:ext cx="346781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Explainability &amp; Interpretability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537013" y="6681549"/>
            <a:ext cx="637567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SHAP and LIME models ensure predictions remain auditable and transparent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67966"/>
            <a:ext cx="643830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Human Behavior Design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1924050"/>
            <a:ext cx="3584615" cy="3385423"/>
          </a:xfrm>
          <a:prstGeom prst="roundRect">
            <a:avLst>
              <a:gd name="adj" fmla="val 306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186107"/>
            <a:ext cx="28880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Interface Design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2677120"/>
            <a:ext cx="306050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dashboards built with Dash or Streamlit for real-time analysis. Color-coded risk gauges and trend charts enhance visual clarity.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1924050"/>
            <a:ext cx="3584615" cy="3385423"/>
          </a:xfrm>
          <a:prstGeom prst="roundRect">
            <a:avLst>
              <a:gd name="adj" fmla="val 306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18610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2677120"/>
            <a:ext cx="306050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Customizable watchlists, threshold alerts, and one-click report generation. Users can toggle between sentiment, price prediction, and financial insights.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556290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818346"/>
            <a:ext cx="41252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Cognitive Load Considerations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6309360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Minimalist design reduces decision fatigue. Tooltips and visual aids explain predictive outcomes in layman's terms.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34547"/>
            <a:ext cx="57745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Implementation Cycle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314099"/>
            <a:ext cx="2150269" cy="137969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578" y="2786896"/>
            <a:ext cx="347186" cy="4339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1122" y="2560915"/>
            <a:ext cx="44347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Architecture &amp; Technology Stack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3261122" y="3051929"/>
            <a:ext cx="57372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Modular design with Python frameworks and ML libraries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3137654" y="3678555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8" name="Shape 5"/>
          <p:cNvSpPr/>
          <p:nvPr/>
        </p:nvSpPr>
        <p:spPr>
          <a:xfrm>
            <a:off x="864037" y="3817144"/>
            <a:ext cx="4300657" cy="137969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12" y="4289941"/>
            <a:ext cx="347186" cy="43398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11510" y="4063960"/>
            <a:ext cx="340625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 Case Implementation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411510" y="4554974"/>
            <a:ext cx="651450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Comprehensive workflow from data upload to insight generation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288042" y="5181600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864037" y="5320189"/>
            <a:ext cx="6451163" cy="1774746"/>
          </a:xfrm>
          <a:prstGeom prst="roundRect">
            <a:avLst>
              <a:gd name="adj" fmla="val 584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66" y="5990511"/>
            <a:ext cx="347186" cy="43398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62017" y="5567005"/>
            <a:ext cx="369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Demonstration &amp; Validation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62017" y="6058019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Live prediction panels, visualization tools, and technical testing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058" y="545068"/>
            <a:ext cx="4404598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Implications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402943" y="1392793"/>
            <a:ext cx="22860" cy="6293167"/>
          </a:xfrm>
          <a:prstGeom prst="roundRect">
            <a:avLst>
              <a:gd name="adj" fmla="val 364166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603028" y="1827133"/>
            <a:ext cx="594598" cy="22860"/>
          </a:xfrm>
          <a:prstGeom prst="roundRect">
            <a:avLst>
              <a:gd name="adj" fmla="val 364166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179999" y="1615678"/>
            <a:ext cx="445889" cy="445889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784" y="1673423"/>
            <a:ext cx="264200" cy="3302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94019" y="1590913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Technological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394019" y="1985010"/>
            <a:ext cx="654272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Advances explainable AI in FinTech, automates financial modeling, and demonstrates scalable architecture.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6603028" y="3449955"/>
            <a:ext cx="594598" cy="22860"/>
          </a:xfrm>
          <a:prstGeom prst="roundRect">
            <a:avLst>
              <a:gd name="adj" fmla="val 364166"/>
            </a:avLst>
          </a:prstGeom>
          <a:solidFill>
            <a:srgbClr val="6D4562"/>
          </a:solidFill>
          <a:ln/>
        </p:spPr>
      </p:sp>
      <p:sp>
        <p:nvSpPr>
          <p:cNvPr id="11" name="Shape 7"/>
          <p:cNvSpPr/>
          <p:nvPr/>
        </p:nvSpPr>
        <p:spPr>
          <a:xfrm>
            <a:off x="6179999" y="3238500"/>
            <a:ext cx="445889" cy="445889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84" y="3296245"/>
            <a:ext cx="264200" cy="3302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394019" y="3213735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Business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7394019" y="3607832"/>
            <a:ext cx="654272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Democratizes investment analytics, enhances decision speed, and integrates with existing platforms.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603028" y="5072777"/>
            <a:ext cx="594598" cy="22860"/>
          </a:xfrm>
          <a:prstGeom prst="roundRect">
            <a:avLst>
              <a:gd name="adj" fmla="val 364166"/>
            </a:avLst>
          </a:prstGeom>
          <a:solidFill>
            <a:srgbClr val="6D4562"/>
          </a:solidFill>
          <a:ln/>
        </p:spPr>
      </p:sp>
      <p:sp>
        <p:nvSpPr>
          <p:cNvPr id="16" name="Shape 11"/>
          <p:cNvSpPr/>
          <p:nvPr/>
        </p:nvSpPr>
        <p:spPr>
          <a:xfrm>
            <a:off x="6179999" y="4861322"/>
            <a:ext cx="445889" cy="445889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84" y="4919067"/>
            <a:ext cx="264200" cy="33027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94019" y="4836557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Behavioral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394019" y="5230654"/>
            <a:ext cx="654272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Shifts toward proactive decision-making, builds trust through transparency, and educates users.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6603028" y="6695599"/>
            <a:ext cx="594598" cy="22860"/>
          </a:xfrm>
          <a:prstGeom prst="roundRect">
            <a:avLst>
              <a:gd name="adj" fmla="val 364166"/>
            </a:avLst>
          </a:prstGeom>
          <a:solidFill>
            <a:srgbClr val="6D4562"/>
          </a:solidFill>
          <a:ln/>
        </p:spPr>
      </p:sp>
      <p:sp>
        <p:nvSpPr>
          <p:cNvPr id="21" name="Shape 15"/>
          <p:cNvSpPr/>
          <p:nvPr/>
        </p:nvSpPr>
        <p:spPr>
          <a:xfrm>
            <a:off x="6179999" y="6484144"/>
            <a:ext cx="445889" cy="445889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784" y="6541889"/>
            <a:ext cx="264200" cy="33027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394019" y="6459379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Ethical &amp; Societal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7394019" y="6853476"/>
            <a:ext cx="654272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Promotes responsible AI use, ensures data privacy, and fosters human-AI collaboration.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2025-04-25T00:54:58Z</dcterms:created>
  <dcterms:modified xsi:type="dcterms:W3CDTF">2025-04-25T00:54:58Z</dcterms:modified>
</cp:coreProperties>
</file>